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78"/>
  </p:notesMasterIdLst>
  <p:sldIdLst>
    <p:sldId id="256" r:id="rId2"/>
    <p:sldId id="299" r:id="rId3"/>
    <p:sldId id="271" r:id="rId4"/>
    <p:sldId id="285" r:id="rId5"/>
    <p:sldId id="350" r:id="rId6"/>
    <p:sldId id="351" r:id="rId7"/>
    <p:sldId id="293" r:id="rId8"/>
    <p:sldId id="289" r:id="rId9"/>
    <p:sldId id="361" r:id="rId10"/>
    <p:sldId id="274" r:id="rId11"/>
    <p:sldId id="352" r:id="rId12"/>
    <p:sldId id="362" r:id="rId13"/>
    <p:sldId id="363" r:id="rId14"/>
    <p:sldId id="291" r:id="rId15"/>
    <p:sldId id="296" r:id="rId16"/>
    <p:sldId id="295" r:id="rId17"/>
    <p:sldId id="301" r:id="rId18"/>
    <p:sldId id="302" r:id="rId19"/>
    <p:sldId id="278" r:id="rId20"/>
    <p:sldId id="279" r:id="rId21"/>
    <p:sldId id="280" r:id="rId22"/>
    <p:sldId id="311" r:id="rId23"/>
    <p:sldId id="312" r:id="rId24"/>
    <p:sldId id="313" r:id="rId25"/>
    <p:sldId id="303" r:id="rId26"/>
    <p:sldId id="353" r:id="rId27"/>
    <p:sldId id="304" r:id="rId28"/>
    <p:sldId id="306" r:id="rId29"/>
    <p:sldId id="305" r:id="rId30"/>
    <p:sldId id="308" r:id="rId31"/>
    <p:sldId id="309" r:id="rId32"/>
    <p:sldId id="310" r:id="rId33"/>
    <p:sldId id="314" r:id="rId34"/>
    <p:sldId id="320" r:id="rId35"/>
    <p:sldId id="354" r:id="rId36"/>
    <p:sldId id="348" r:id="rId37"/>
    <p:sldId id="349" r:id="rId38"/>
    <p:sldId id="347" r:id="rId39"/>
    <p:sldId id="321" r:id="rId40"/>
    <p:sldId id="322" r:id="rId41"/>
    <p:sldId id="323" r:id="rId42"/>
    <p:sldId id="355" r:id="rId43"/>
    <p:sldId id="324" r:id="rId44"/>
    <p:sldId id="325" r:id="rId45"/>
    <p:sldId id="356" r:id="rId46"/>
    <p:sldId id="357" r:id="rId47"/>
    <p:sldId id="326" r:id="rId48"/>
    <p:sldId id="327" r:id="rId49"/>
    <p:sldId id="330" r:id="rId50"/>
    <p:sldId id="331" r:id="rId51"/>
    <p:sldId id="333" r:id="rId52"/>
    <p:sldId id="334" r:id="rId53"/>
    <p:sldId id="332" r:id="rId54"/>
    <p:sldId id="358" r:id="rId55"/>
    <p:sldId id="346" r:id="rId56"/>
    <p:sldId id="328" r:id="rId57"/>
    <p:sldId id="329" r:id="rId58"/>
    <p:sldId id="315" r:id="rId59"/>
    <p:sldId id="319" r:id="rId60"/>
    <p:sldId id="341" r:id="rId61"/>
    <p:sldId id="360" r:id="rId62"/>
    <p:sldId id="359" r:id="rId63"/>
    <p:sldId id="335" r:id="rId64"/>
    <p:sldId id="336" r:id="rId65"/>
    <p:sldId id="337" r:id="rId66"/>
    <p:sldId id="338" r:id="rId67"/>
    <p:sldId id="339" r:id="rId68"/>
    <p:sldId id="340" r:id="rId69"/>
    <p:sldId id="316" r:id="rId70"/>
    <p:sldId id="317" r:id="rId71"/>
    <p:sldId id="318" r:id="rId72"/>
    <p:sldId id="300" r:id="rId73"/>
    <p:sldId id="294" r:id="rId74"/>
    <p:sldId id="343" r:id="rId75"/>
    <p:sldId id="345" r:id="rId76"/>
    <p:sldId id="344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Resumo" id="{DF4D3E11-6160-4F20-ADB1-A3FDC5B3BD00}">
          <p14:sldIdLst>
            <p14:sldId id="299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93"/>
            <p14:sldId id="289"/>
            <p14:sldId id="361"/>
          </p14:sldIdLst>
        </p14:section>
        <p14:section name="2. Marco teórico" id="{7E8B1752-E27E-46C0-B627-BFADF848E454}">
          <p14:sldIdLst>
            <p14:sldId id="274"/>
            <p14:sldId id="352"/>
            <p14:sldId id="362"/>
            <p14:sldId id="363"/>
            <p14:sldId id="291"/>
            <p14:sldId id="296"/>
            <p14:sldId id="295"/>
            <p14:sldId id="301"/>
            <p14:sldId id="302"/>
          </p14:sldIdLst>
        </p14:section>
        <p14:section name="3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4. Estrutura da Instituição" id="{40CB493A-3A91-4701-BB1E-E71CD519D621}">
          <p14:sldIdLst>
            <p14:sldId id="303"/>
            <p14:sldId id="353"/>
            <p14:sldId id="304"/>
            <p14:sldId id="306"/>
            <p14:sldId id="305"/>
            <p14:sldId id="308"/>
            <p14:sldId id="309"/>
            <p14:sldId id="310"/>
          </p14:sldIdLst>
        </p14:section>
        <p14:section name="5. Desenvolvimento" id="{0E6559F3-DF50-4EC2-9F78-9C35365435C0}">
          <p14:sldIdLst>
            <p14:sldId id="314"/>
            <p14:sldId id="320"/>
            <p14:sldId id="354"/>
            <p14:sldId id="348"/>
            <p14:sldId id="349"/>
            <p14:sldId id="347"/>
            <p14:sldId id="321"/>
            <p14:sldId id="322"/>
            <p14:sldId id="323"/>
            <p14:sldId id="355"/>
            <p14:sldId id="324"/>
            <p14:sldId id="325"/>
            <p14:sldId id="356"/>
            <p14:sldId id="357"/>
            <p14:sldId id="326"/>
            <p14:sldId id="327"/>
            <p14:sldId id="330"/>
            <p14:sldId id="331"/>
            <p14:sldId id="333"/>
            <p14:sldId id="334"/>
            <p14:sldId id="332"/>
            <p14:sldId id="358"/>
            <p14:sldId id="346"/>
            <p14:sldId id="328"/>
            <p14:sldId id="329"/>
          </p14:sldIdLst>
        </p14:section>
        <p14:section name="X. Experimentos" id="{06371803-AF61-47EA-8004-443586537D21}">
          <p14:sldIdLst>
            <p14:sldId id="315"/>
          </p14:sldIdLst>
        </p14:section>
        <p14:section name="6. Resultados" id="{53284960-946E-4BE6-903B-C4660CBCB771}">
          <p14:sldIdLst>
            <p14:sldId id="319"/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40"/>
            <p14:sldId id="316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34" autoAdjust="0"/>
    <p:restoredTop sz="93634" autoAdjust="0"/>
  </p:normalViewPr>
  <p:slideViewPr>
    <p:cSldViewPr>
      <p:cViewPr>
        <p:scale>
          <a:sx n="75" d="100"/>
          <a:sy n="75" d="100"/>
        </p:scale>
        <p:origin x="677" y="2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Vasto campo de pesquisa.</a:t>
            </a:r>
          </a:p>
          <a:p>
            <a:pPr lvl="1"/>
            <a:r>
              <a:rPr lang="pt-BR" sz="2000" dirty="0"/>
              <a:t>Problema de otimização de agendamento de grade horária</a:t>
            </a:r>
          </a:p>
          <a:p>
            <a:pPr lvl="1"/>
            <a:r>
              <a:rPr lang="pt-BR" sz="2000" b="1" i="1" dirty="0"/>
              <a:t>Educational Timetabling</a:t>
            </a:r>
            <a:r>
              <a:rPr lang="pt-BR" sz="2000" dirty="0"/>
              <a:t>: conjunto de problemas de grade horária relacionadas à educação (ALENCAR et al., 2019b)</a:t>
            </a:r>
          </a:p>
          <a:p>
            <a:pPr lvl="1"/>
            <a:r>
              <a:rPr lang="pt-BR" sz="2000" b="1" i="1" dirty="0"/>
              <a:t>University Class Timetable</a:t>
            </a:r>
            <a:r>
              <a:rPr lang="pt-BR" sz="2000" dirty="0"/>
              <a:t>: grade horária que tem como recursos a se alocar a disponibilidade de professores e salas, a quantidade de alunos e os requisitos que determinada disciplina exige (WREN, 1996)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b="1" dirty="0"/>
              <a:t>Grade Horária (</a:t>
            </a:r>
            <a:r>
              <a:rPr lang="pt-BR" sz="2000" b="1" i="1" dirty="0"/>
              <a:t>timetable</a:t>
            </a:r>
            <a:r>
              <a:rPr lang="pt-BR" sz="2000" b="1" dirty="0"/>
              <a:t>)</a:t>
            </a:r>
            <a:r>
              <a:rPr lang="pt-BR" sz="2000" dirty="0"/>
              <a:t>: uma estrutura que mostra quando que eventos ocorrerão, não havendo necessariamente a alocação de recursos (WREN, 1996). Neste trabalho será considerado </a:t>
            </a:r>
            <a:r>
              <a:rPr lang="pt-BR" sz="2000" i="1" dirty="0"/>
              <a:t>timetable </a:t>
            </a:r>
            <a:r>
              <a:rPr lang="pt-BR" sz="2000" dirty="0"/>
              <a:t>como um pacote de valores (Professores x Disciplinas x Sala x Alunos x Horários x Dias) distribuídos em uma só estrutura.</a:t>
            </a:r>
          </a:p>
          <a:p>
            <a:pPr lvl="1"/>
            <a:r>
              <a:rPr lang="pt-BR" sz="1800" dirty="0"/>
              <a:t>Usado em diversos campos como enfermagem, esportes, funcionários e transportes</a:t>
            </a:r>
          </a:p>
          <a:p>
            <a:r>
              <a:rPr lang="pt-BR" sz="2000" b="1" dirty="0"/>
              <a:t>Alocação</a:t>
            </a:r>
            <a:r>
              <a:rPr lang="pt-BR" sz="2000" dirty="0"/>
              <a:t>: criar qualquer relação entre as dimensões.</a:t>
            </a:r>
            <a:endParaRPr lang="pt-BR" sz="2000" b="1" dirty="0"/>
          </a:p>
          <a:p>
            <a:r>
              <a:rPr lang="pt-BR" sz="2000" b="1" dirty="0"/>
              <a:t>Restrições rígidas e flexíveis (</a:t>
            </a:r>
            <a:r>
              <a:rPr lang="pt-BR" sz="2000" b="1" i="1" dirty="0"/>
              <a:t>hard and soft constraints</a:t>
            </a:r>
            <a:r>
              <a:rPr lang="pt-BR" sz="2000" b="1" dirty="0"/>
              <a:t>)</a:t>
            </a:r>
            <a:r>
              <a:rPr lang="pt-BR" sz="2000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r>
              <a:rPr lang="pt-BR" sz="2000" dirty="0"/>
              <a:t>(SOUZA, 2000)</a:t>
            </a:r>
          </a:p>
          <a:p>
            <a:pPr lvl="1"/>
            <a:r>
              <a:rPr lang="pt-BR" sz="1800" b="1" dirty="0"/>
              <a:t>Viabilidade:</a:t>
            </a:r>
            <a:r>
              <a:rPr lang="pt-BR" sz="1800" dirty="0"/>
              <a:t> encontrar um conjunto de alocações que satisfaça as restrições</a:t>
            </a:r>
          </a:p>
          <a:p>
            <a:pPr lvl="1"/>
            <a:r>
              <a:rPr lang="pt-BR" sz="1800" b="1" dirty="0"/>
              <a:t>Otimalidade:</a:t>
            </a:r>
            <a:r>
              <a:rPr lang="pt-BR" sz="1800" dirty="0"/>
              <a:t> buscar as soluções viáveis que melhor atendam os critérios de avaliação da função objetivo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Modelagem (MURRAY; MÜLLER; RUDOVÁ, 2007)</a:t>
            </a:r>
          </a:p>
          <a:p>
            <a:pPr lvl="1"/>
            <a:r>
              <a:rPr lang="pt-BR" sz="2400" dirty="0"/>
              <a:t>Soluções únicas por universidade</a:t>
            </a:r>
          </a:p>
          <a:p>
            <a:r>
              <a:rPr lang="pt-BR" sz="2800" dirty="0"/>
              <a:t>Soluções práticas possíveis</a:t>
            </a:r>
          </a:p>
          <a:p>
            <a:r>
              <a:rPr lang="pt-BR" sz="2800" dirty="0"/>
              <a:t>Interface focada no usuário como minimização de atrito com os usuários (ANDRE; DINATA, 2018; ALENCAR, 2019)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2.1.1: Questões sobre a complexidade do problema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Multidimensionalidade vs otimalidade (MIRANDA; REY; ROBLES, 2012)</a:t>
            </a:r>
          </a:p>
          <a:p>
            <a:pPr lvl="1"/>
            <a:r>
              <a:rPr lang="pt-BR" sz="2600" dirty="0"/>
              <a:t>Busca manual</a:t>
            </a:r>
          </a:p>
          <a:p>
            <a:pPr lvl="1"/>
            <a:r>
              <a:rPr lang="pt-BR" sz="2600" dirty="0"/>
              <a:t>Erros humanos</a:t>
            </a:r>
          </a:p>
          <a:p>
            <a:pPr lvl="2"/>
            <a:r>
              <a:rPr lang="pt-BR" sz="2400" dirty="0"/>
              <a:t>Diferentes áreas de atuação dentro da instituição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2.1.2: Possíveis erros na gestão das informações</a:t>
            </a:r>
          </a:p>
        </p:txBody>
      </p:sp>
    </p:spTree>
    <p:extLst>
      <p:ext uri="{BB962C8B-B14F-4D97-AF65-F5344CB8AC3E}">
        <p14:creationId xmlns:p14="http://schemas.microsoft.com/office/powerpoint/2010/main" val="1897337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59514" y="598350"/>
            <a:ext cx="6300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 – (2.1) resumo de trabalhos, parâmetros, dimensões, tempo e técnicas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5FA801E-4B37-DC6A-477C-5B034260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514" y="1268543"/>
            <a:ext cx="6300070" cy="529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02924D7-B275-1612-7DE5-28708BED5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1"/>
          <a:stretch/>
        </p:blipFill>
        <p:spPr>
          <a:xfrm>
            <a:off x="267249" y="1267843"/>
            <a:ext cx="11657499" cy="4140046"/>
          </a:xfrm>
          <a:prstGeom prst="rect">
            <a:avLst/>
          </a:prstGeom>
        </p:spPr>
      </p:pic>
      <p:sp>
        <p:nvSpPr>
          <p:cNvPr id="5" name="Espaço Reservado para Rodapé 12">
            <a:extLst>
              <a:ext uri="{FF2B5EF4-FFF2-40B4-BE49-F238E27FC236}">
                <a16:creationId xmlns:a16="http://schemas.microsoft.com/office/drawing/2014/main" id="{893CFE51-A1AA-C7FD-E839-E1888AC0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1728"/>
            <a:ext cx="7827659" cy="265512"/>
          </a:xfrm>
        </p:spPr>
        <p:txBody>
          <a:bodyPr anchor="b"/>
          <a:lstStyle/>
          <a:p>
            <a:r>
              <a:rPr lang="pt-BR" dirty="0"/>
              <a:t>Fonte da Figura 3: (ARRATIA-MARTINEZ; PADRÓN; TORRES, 2021) - editado pelo autor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E6ECC32-FD60-B76B-5372-D5BD62DCEC58}"/>
              </a:ext>
            </a:extLst>
          </p:cNvPr>
          <p:cNvSpPr txBox="1"/>
          <p:nvPr/>
        </p:nvSpPr>
        <p:spPr>
          <a:xfrm>
            <a:off x="267250" y="899472"/>
            <a:ext cx="1165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X – (2.2) comparação entre artigos que solucionam o problema de grade horária</a:t>
            </a:r>
          </a:p>
        </p:txBody>
      </p:sp>
    </p:spTree>
    <p:extLst>
      <p:ext uri="{BB962C8B-B14F-4D97-AF65-F5344CB8AC3E}">
        <p14:creationId xmlns:p14="http://schemas.microsoft.com/office/powerpoint/2010/main" val="1351650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pic>
        <p:nvPicPr>
          <p:cNvPr id="7" name="Espaço Reservado para Conteúdo 7">
            <a:extLst>
              <a:ext uri="{FF2B5EF4-FFF2-40B4-BE49-F238E27FC236}">
                <a16:creationId xmlns:a16="http://schemas.microsoft.com/office/drawing/2014/main" id="{114566B8-4F92-7581-7A4C-65E54C30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01" y="1264248"/>
            <a:ext cx="9702393" cy="5291525"/>
          </a:xfrm>
        </p:spPr>
      </p:pic>
      <p:sp>
        <p:nvSpPr>
          <p:cNvPr id="5" name="Espaço Reservado para Rodapé 12">
            <a:extLst>
              <a:ext uri="{FF2B5EF4-FFF2-40B4-BE49-F238E27FC236}">
                <a16:creationId xmlns:a16="http://schemas.microsoft.com/office/drawing/2014/main" id="{CB2B49B2-A29E-8689-BB35-3B74E23B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0966"/>
            <a:ext cx="7827659" cy="377825"/>
          </a:xfrm>
        </p:spPr>
        <p:txBody>
          <a:bodyPr anchor="b"/>
          <a:lstStyle/>
          <a:p>
            <a:r>
              <a:rPr lang="pt-BR" dirty="0"/>
              <a:t>Fonte da Figura 4: </a:t>
            </a:r>
            <a:r>
              <a:rPr lang="es-ES" dirty="0"/>
              <a:t>(ALENCAR et al., 2019b) - editado pelo autor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7557B3-6447-F2A6-B47F-82E5126356C4}"/>
              </a:ext>
            </a:extLst>
          </p:cNvPr>
          <p:cNvSpPr txBox="1"/>
          <p:nvPr/>
        </p:nvSpPr>
        <p:spPr>
          <a:xfrm>
            <a:off x="1241824" y="894916"/>
            <a:ext cx="970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X – (2.3) análise de publicações relacionadas à Visualização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2961527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 Problema de </a:t>
            </a:r>
            <a:r>
              <a:rPr lang="pt-BR" i="1" dirty="0"/>
              <a:t>timetabling</a:t>
            </a:r>
            <a:r>
              <a:rPr lang="pt-BR" dirty="0"/>
              <a:t> na UENF (PTT-UENF)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5"/>
            <a:ext cx="11160124" cy="1890021"/>
          </a:xfrm>
        </p:spPr>
        <p:txBody>
          <a:bodyPr anchor="t">
            <a:noAutofit/>
          </a:bodyPr>
          <a:lstStyle/>
          <a:p>
            <a:r>
              <a:rPr lang="pt-BR" sz="2000" dirty="0"/>
              <a:t>Heurística construtiva para o PTT-UENF (SANTOS, 2013)</a:t>
            </a:r>
          </a:p>
          <a:p>
            <a:pPr lvl="1"/>
            <a:r>
              <a:rPr lang="pt-BR" sz="1800" dirty="0"/>
              <a:t>Objetivo: 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E46F-2CF4-1B9A-201B-A470DBBC0BFD}"/>
              </a:ext>
            </a:extLst>
          </p:cNvPr>
          <p:cNvSpPr txBox="1">
            <a:spLocks/>
          </p:cNvSpPr>
          <p:nvPr/>
        </p:nvSpPr>
        <p:spPr>
          <a:xfrm>
            <a:off x="335936" y="3429000"/>
            <a:ext cx="10980122" cy="2970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dirty="0"/>
              <a:t>Trabalhos futuros:</a:t>
            </a:r>
          </a:p>
          <a:p>
            <a:pPr lvl="2"/>
            <a:r>
              <a:rPr lang="pt-BR" sz="1600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Marco Teórico 2.4: Estratégias de solução baseadas na otimização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9FA0BB1-8B57-A340-DD0F-85A817663BCF}"/>
              </a:ext>
            </a:extLst>
          </p:cNvPr>
          <p:cNvGrpSpPr/>
          <p:nvPr/>
        </p:nvGrpSpPr>
        <p:grpSpPr>
          <a:xfrm>
            <a:off x="966867" y="682751"/>
            <a:ext cx="10258266" cy="5176276"/>
            <a:chOff x="1720857" y="792492"/>
            <a:chExt cx="7435696" cy="392485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A2C4051-FC0F-20B6-E7EE-B8132C35D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720857" y="1118217"/>
              <a:ext cx="7435696" cy="3599134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E56E647-6CE8-F4A6-8168-29072B25E5ED}"/>
                </a:ext>
              </a:extLst>
            </p:cNvPr>
            <p:cNvSpPr txBox="1"/>
            <p:nvPr/>
          </p:nvSpPr>
          <p:spPr>
            <a:xfrm>
              <a:off x="1720857" y="792492"/>
              <a:ext cx="7435696" cy="28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 – (3.1) Estágios para a obtenção de grade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070123" cy="5310059"/>
          </a:xfrm>
        </p:spPr>
        <p:txBody>
          <a:bodyPr anchor="t">
            <a:normAutofit/>
          </a:bodyPr>
          <a:lstStyle/>
          <a:p>
            <a:pPr algn="just"/>
            <a:r>
              <a:rPr lang="pt-BR" dirty="0"/>
              <a:t>Problema de criação de grades horárias em universidades; mais especificamente no curso de CC na UENF</a:t>
            </a:r>
          </a:p>
          <a:p>
            <a:pPr algn="just"/>
            <a:r>
              <a:rPr lang="pt-BR" dirty="0"/>
              <a:t>Salas, disciplinas, professores, cursos, turmas, horários, alunos, etc.</a:t>
            </a:r>
          </a:p>
          <a:p>
            <a:pPr algn="just"/>
            <a:r>
              <a:rPr lang="pt-BR" dirty="0"/>
              <a:t>Problemas na modelagem das instituições: entrevistas e pesquisas</a:t>
            </a:r>
          </a:p>
          <a:p>
            <a:pPr algn="just"/>
            <a:r>
              <a:rPr lang="pt-BR" dirty="0"/>
              <a:t>Sequência de criação das grades</a:t>
            </a:r>
          </a:p>
          <a:p>
            <a:pPr algn="just"/>
            <a:r>
              <a:rPr lang="pt-BR" dirty="0"/>
              <a:t>Desenvolvimento de um sistema de suporte à decisão</a:t>
            </a:r>
          </a:p>
          <a:p>
            <a:pPr lvl="1" algn="just"/>
            <a:r>
              <a:rPr lang="pt-BR" dirty="0"/>
              <a:t>JavaScript + biblioteca React</a:t>
            </a:r>
          </a:p>
          <a:p>
            <a:pPr lvl="1" algn="just"/>
            <a:r>
              <a:rPr lang="pt-BR" dirty="0"/>
              <a:t>GitHub Pages + AWS</a:t>
            </a:r>
          </a:p>
          <a:p>
            <a:pPr lvl="1" algn="just"/>
            <a:r>
              <a:rPr lang="pt-BR" dirty="0"/>
              <a:t>Funções: CRUD; Solução inicial para CC; Visualizar e corrigir conflitos; Análise histórica dos dados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692087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ECE9A23-ECBC-F067-F3D3-4766A6E94DCC}"/>
              </a:ext>
            </a:extLst>
          </p:cNvPr>
          <p:cNvGrpSpPr/>
          <p:nvPr/>
        </p:nvGrpSpPr>
        <p:grpSpPr>
          <a:xfrm>
            <a:off x="1614271" y="822147"/>
            <a:ext cx="8963458" cy="3110868"/>
            <a:chOff x="1614271" y="822147"/>
            <a:chExt cx="8963458" cy="3110868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80385DA-C387-C521-70EF-74683942FB9B}"/>
                </a:ext>
              </a:extLst>
            </p:cNvPr>
            <p:cNvSpPr txBox="1"/>
            <p:nvPr/>
          </p:nvSpPr>
          <p:spPr>
            <a:xfrm>
              <a:off x="1614271" y="822147"/>
              <a:ext cx="896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Figura 4 – (3.2) Etapas do Design de Interação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54D1918-9F38-8C2E-DFAE-1E8563386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271" y="1191479"/>
              <a:ext cx="8963458" cy="2741536"/>
            </a:xfrm>
            <a:prstGeom prst="rect">
              <a:avLst/>
            </a:prstGeom>
            <a:gradFill>
              <a:gsLst>
                <a:gs pos="100000">
                  <a:srgbClr val="115E8C">
                    <a:alpha val="76000"/>
                  </a:srgbClr>
                </a:gs>
                <a:gs pos="0">
                  <a:srgbClr val="19AAA7">
                    <a:alpha val="87000"/>
                  </a:srgbClr>
                </a:gs>
              </a:gsLst>
              <a:lin ang="5400000" scaled="1"/>
            </a:gradFill>
          </p:spPr>
        </p:pic>
      </p:grpSp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O sistema deve</a:t>
            </a:r>
          </a:p>
          <a:p>
            <a:pPr lvl="1"/>
            <a:r>
              <a:rPr lang="pt-BR" sz="2400" dirty="0"/>
              <a:t>Auxiliar a coordenação de Ciência da Computação na criação de grades horárias;</a:t>
            </a:r>
          </a:p>
          <a:p>
            <a:pPr lvl="1"/>
            <a:r>
              <a:rPr lang="pt-BR" sz="2400" dirty="0"/>
              <a:t>Permitir alteração nos dados de disciplinas, professores, salas, alunos, turmas e horários;</a:t>
            </a:r>
          </a:p>
          <a:p>
            <a:pPr lvl="1"/>
            <a:r>
              <a:rPr lang="pt-BR" sz="2400" dirty="0"/>
              <a:t>Identificar e representar de forma visual os conflitos, além de permitir sua correção;</a:t>
            </a:r>
          </a:p>
          <a:p>
            <a:pPr lvl="1"/>
            <a:r>
              <a:rPr lang="pt-BR" sz="2400" dirty="0"/>
              <a:t>Criar uma grade horária inicial</a:t>
            </a:r>
          </a:p>
          <a:p>
            <a:pPr lvl="1"/>
            <a:r>
              <a:rPr lang="pt-BR" sz="2400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5255057-C54F-942A-08AC-9CA9ADEEBA97}"/>
              </a:ext>
            </a:extLst>
          </p:cNvPr>
          <p:cNvGrpSpPr/>
          <p:nvPr/>
        </p:nvGrpSpPr>
        <p:grpSpPr>
          <a:xfrm>
            <a:off x="-3343" y="1020784"/>
            <a:ext cx="12195343" cy="5558251"/>
            <a:chOff x="-3343" y="1020784"/>
            <a:chExt cx="12195343" cy="5558251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086995B-CA9B-CD9D-EA0A-366937E6FEE5}"/>
                </a:ext>
              </a:extLst>
            </p:cNvPr>
            <p:cNvSpPr txBox="1"/>
            <p:nvPr/>
          </p:nvSpPr>
          <p:spPr>
            <a:xfrm>
              <a:off x="-3343" y="1020784"/>
              <a:ext cx="1219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 – (3.3) Diagrama Conceitual do banco de dados</a:t>
              </a:r>
            </a:p>
          </p:txBody>
        </p:sp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381C4F35-B485-8EBB-AA44-F27E1695E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43" y="1390117"/>
              <a:ext cx="12195343" cy="5188918"/>
            </a:xfrm>
            <a:prstGeom prst="rect">
              <a:avLst/>
            </a:prstGeom>
            <a:gradFill>
              <a:gsLst>
                <a:gs pos="100000">
                  <a:srgbClr val="115E8C">
                    <a:alpha val="76000"/>
                  </a:srgbClr>
                </a:gs>
                <a:gs pos="0">
                  <a:srgbClr val="19AAA7">
                    <a:alpha val="87000"/>
                  </a:srgbClr>
                </a:gs>
              </a:gsLst>
              <a:lin ang="5400000" scaled="1"/>
            </a:gradFill>
          </p:spPr>
        </p:pic>
      </p:grp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C229CAC-1A40-7980-0B09-E966E9A66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944" y="4577202"/>
            <a:ext cx="3240036" cy="12600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Diagrama conceitual geral</a:t>
            </a:r>
          </a:p>
          <a:p>
            <a:pPr lvl="1"/>
            <a:r>
              <a:rPr lang="pt-BR" dirty="0"/>
              <a:t>Utilidade futura</a:t>
            </a:r>
          </a:p>
          <a:p>
            <a:pPr lvl="1"/>
            <a:r>
              <a:rPr lang="pt-BR" dirty="0"/>
              <a:t>Mais diagramas a seguir</a:t>
            </a:r>
          </a:p>
        </p:txBody>
      </p: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 dirty="0"/>
              <a:t>Frontend</a:t>
            </a:r>
          </a:p>
          <a:p>
            <a:pPr lvl="1"/>
            <a:r>
              <a:rPr lang="pt-BR" sz="2600" dirty="0"/>
              <a:t>HTTP + JSON</a:t>
            </a:r>
          </a:p>
          <a:p>
            <a:r>
              <a:rPr lang="en-US" sz="2800" b="1" i="1" dirty="0"/>
              <a:t>Endpoints</a:t>
            </a:r>
          </a:p>
          <a:p>
            <a:pPr lvl="1"/>
            <a:r>
              <a:rPr lang="pt-BR" sz="2600" dirty="0"/>
              <a:t>recebe requisições em rotas e as encaminha</a:t>
            </a:r>
          </a:p>
          <a:p>
            <a:r>
              <a:rPr lang="pt-BR" sz="2800" b="1" dirty="0"/>
              <a:t>Funções de execução</a:t>
            </a:r>
          </a:p>
          <a:p>
            <a:pPr lvl="1"/>
            <a:r>
              <a:rPr lang="pt-BR" sz="2600" dirty="0"/>
              <a:t>interagem diretamente com o banco de dados e preparam os dados de retorno</a:t>
            </a:r>
          </a:p>
          <a:p>
            <a:r>
              <a:rPr lang="pt-BR" sz="2800" b="1" dirty="0"/>
              <a:t>Banco de dados</a:t>
            </a:r>
          </a:p>
          <a:p>
            <a:pPr lvl="1"/>
            <a:r>
              <a:rPr lang="pt-BR" sz="26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200" dirty="0"/>
              <a:t>Santos (2013) e Silveira (2014)</a:t>
            </a:r>
          </a:p>
          <a:p>
            <a:pPr lvl="1"/>
            <a:r>
              <a:rPr lang="pt-BR" sz="2800" dirty="0"/>
              <a:t>Limite de cinco disciplinas por horários</a:t>
            </a:r>
          </a:p>
          <a:p>
            <a:pPr lvl="2"/>
            <a:r>
              <a:rPr lang="pt-BR" sz="2400" dirty="0"/>
              <a:t>Atraso esperado</a:t>
            </a:r>
          </a:p>
          <a:p>
            <a:pPr lvl="1"/>
            <a:r>
              <a:rPr lang="pt-BR" sz="2800" dirty="0"/>
              <a:t>Distribuição de salas</a:t>
            </a:r>
          </a:p>
          <a:p>
            <a:pPr lvl="2"/>
            <a:r>
              <a:rPr lang="pt-BR" sz="2400" dirty="0"/>
              <a:t>Escopo da coordenação e CCT</a:t>
            </a:r>
          </a:p>
          <a:p>
            <a:pPr lvl="1"/>
            <a:r>
              <a:rPr lang="pt-BR" sz="2800" dirty="0"/>
              <a:t>Preferência por professores associados e contratados</a:t>
            </a:r>
          </a:p>
          <a:p>
            <a:pPr lvl="1"/>
            <a:r>
              <a:rPr lang="pt-BR" sz="2800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Documentos oficiais</a:t>
            </a:r>
          </a:p>
          <a:p>
            <a:pPr lvl="1"/>
            <a:r>
              <a:rPr lang="pt-BR" dirty="0"/>
              <a:t>Estatuto da UENF (UENF, 2002)</a:t>
            </a:r>
          </a:p>
          <a:p>
            <a:pPr lvl="1"/>
            <a:r>
              <a:rPr lang="pt-BR" dirty="0"/>
              <a:t>Plano de Desenvolvimento Institucional (UENF; CONSUNI, 2023)</a:t>
            </a:r>
          </a:p>
          <a:p>
            <a:pPr lvl="1"/>
            <a:r>
              <a:rPr lang="pt-BR" dirty="0"/>
              <a:t>Regimento Geral da UENF (UENF; CONSUNI, 2006)</a:t>
            </a:r>
          </a:p>
          <a:p>
            <a:pPr lvl="1"/>
            <a:r>
              <a:rPr lang="pt-BR" dirty="0"/>
              <a:t>Regimento Geral da Graduação (UENF, 2012)</a:t>
            </a:r>
          </a:p>
          <a:p>
            <a:pPr lvl="1"/>
            <a:r>
              <a:rPr lang="pt-BR" dirty="0"/>
              <a:t>Regimento da Câmara de Graduação (UENF et al., 2019)</a:t>
            </a:r>
          </a:p>
          <a:p>
            <a:pPr lvl="1"/>
            <a:r>
              <a:rPr lang="pt-BR" dirty="0"/>
              <a:t>Normas da Graduação (UENF; PROGRAD, 2019)</a:t>
            </a:r>
          </a:p>
          <a:p>
            <a:pPr lvl="1"/>
            <a:r>
              <a:rPr lang="pt-BR" dirty="0"/>
              <a:t>Projetos Pedagógicos do Curso de Ciência da Computação (UENF, 2005; UENF, 2015b; UENF, 2022)</a:t>
            </a:r>
          </a:p>
          <a:p>
            <a:pPr lvl="1"/>
            <a:r>
              <a:rPr lang="pt-BR" dirty="0"/>
              <a:t>Matriz Curricular do Curso de Ciência da Computação (UENF, 2015a)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Secretaria Acadêmica (UENF, 2002)</a:t>
            </a:r>
          </a:p>
          <a:p>
            <a:pPr lvl="1"/>
            <a:r>
              <a:rPr lang="pt-BR" sz="1800" dirty="0"/>
              <a:t>Coordenar a divulgação do horário escolar</a:t>
            </a:r>
          </a:p>
          <a:p>
            <a:pPr lvl="1"/>
            <a:r>
              <a:rPr lang="pt-BR" sz="1800" dirty="0"/>
              <a:t>Otimizar os recursos humanos</a:t>
            </a:r>
          </a:p>
          <a:p>
            <a:pPr lvl="1"/>
            <a:r>
              <a:rPr lang="pt-BR" sz="1800" dirty="0"/>
              <a:t>Ampliar as opções de disciplinas para os alunos</a:t>
            </a:r>
          </a:p>
          <a:p>
            <a:pPr lvl="1"/>
            <a:r>
              <a:rPr lang="pt-BR" sz="1800" dirty="0"/>
              <a:t>Centralizar os serviços de registro da vida escolar</a:t>
            </a:r>
          </a:p>
          <a:p>
            <a:r>
              <a:rPr lang="pt-BR" sz="2000" dirty="0"/>
              <a:t>Conselho de Centro</a:t>
            </a:r>
          </a:p>
          <a:p>
            <a:pPr lvl="1"/>
            <a:r>
              <a:rPr lang="pt-BR" sz="1800" dirty="0"/>
              <a:t>“Designar, semestralmente, os professores responsáveis pelas disciplinas nos Cursos de Graduação [...] ouvidos os respectivos Laboratórios, Colegiados de Curso e Comissões de Coordenação” (UENF, 2002)</a:t>
            </a:r>
          </a:p>
          <a:p>
            <a:r>
              <a:rPr lang="pt-BR" sz="2000" dirty="0"/>
              <a:t>Laboratórios: Chefes de Laboratório</a:t>
            </a:r>
          </a:p>
          <a:p>
            <a:pPr lvl="1"/>
            <a:r>
              <a:rPr lang="pt-BR" sz="1800" dirty="0"/>
              <a:t>“menor parte da estrutura universitária para todos os efeitos de organização administrativa, didático-científica, distribuição de pessoal e de representação nos órgãos colegiados da UENF” (UENF, 2002)</a:t>
            </a:r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Responsáveis pela criação das grades horárias</a:t>
            </a:r>
          </a:p>
          <a:p>
            <a:pPr lvl="1"/>
            <a:r>
              <a:rPr lang="pt-BR" sz="1800" b="1" dirty="0"/>
              <a:t>Secretaria Acadêmica</a:t>
            </a:r>
            <a:r>
              <a:rPr lang="pt-BR" sz="1800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sz="1800" b="1" dirty="0"/>
              <a:t>Câmara de Graduação</a:t>
            </a:r>
            <a:r>
              <a:rPr lang="pt-BR" sz="1800" dirty="0"/>
              <a:t>: aprovar e modificar o calendário acadêmico; sugerir vagas de bolsistas;</a:t>
            </a:r>
          </a:p>
          <a:p>
            <a:pPr lvl="1"/>
            <a:r>
              <a:rPr lang="pt-BR" sz="1800" b="1" dirty="0"/>
              <a:t>Direção de Centro</a:t>
            </a:r>
            <a:r>
              <a:rPr lang="pt-BR" sz="1800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sz="1800" b="1" dirty="0"/>
              <a:t>Chefia do Laboratório</a:t>
            </a:r>
            <a:r>
              <a:rPr lang="pt-BR" sz="1800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sz="1800" b="1" dirty="0"/>
              <a:t>Coordenação do Curso</a:t>
            </a:r>
            <a:r>
              <a:rPr lang="pt-BR" sz="1800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sz="1800" b="1" dirty="0"/>
              <a:t>Sistema Acadêmico</a:t>
            </a:r>
            <a:r>
              <a:rPr lang="pt-BR" sz="1800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b="1" dirty="0"/>
              <a:t>Direção do CCT</a:t>
            </a:r>
            <a:r>
              <a:rPr lang="pt-BR" dirty="0"/>
              <a:t>: entendimento de como o processo é realizado atualmente e quais são os padrões recorrentes</a:t>
            </a:r>
            <a:endParaRPr lang="pt-BR" b="1" dirty="0"/>
          </a:p>
          <a:p>
            <a:r>
              <a:rPr lang="pt-BR" b="1" dirty="0"/>
              <a:t>Desenvolvedor do sistema acadêmico</a:t>
            </a:r>
            <a:r>
              <a:rPr lang="pt-BR" dirty="0"/>
              <a:t>: busca por uma integração do projeto com o Sistema Acadêmico vigente</a:t>
            </a:r>
            <a:endParaRPr lang="pt-BR" b="1" dirty="0"/>
          </a:p>
          <a:p>
            <a:r>
              <a:rPr lang="pt-BR" b="1" dirty="0"/>
              <a:t>Chefia do Laboratório de Matemática</a:t>
            </a:r>
            <a:r>
              <a:rPr lang="pt-BR" dirty="0"/>
              <a:t>: apontamentos sobre problemáticas envolvendo a realocação de horários das turmas</a:t>
            </a:r>
          </a:p>
          <a:p>
            <a:r>
              <a:rPr lang="pt-BR" b="1" dirty="0"/>
              <a:t>Responsável pela Secretaria Acadêmica (SECACAD)</a:t>
            </a:r>
            <a:r>
              <a:rPr lang="pt-BR" dirty="0"/>
              <a:t>: impossibilidade de cessão de dados de alunos mesmo que anonimizados, a não ser por intermédio de formulário de pesquisa; Inexistência de um registro oficial das salas e suas capacidades; Possibilidade de se excluir manualmente inscrição de alunos</a:t>
            </a:r>
          </a:p>
          <a:p>
            <a:r>
              <a:rPr lang="pt-BR" b="1" dirty="0"/>
              <a:t>Coordenação de Computação</a:t>
            </a:r>
            <a:r>
              <a:rPr lang="pt-BR" dirty="0"/>
              <a:t>: turmas fixas e imutáveis; corpo docente de computação reduzido sendo complementado por bolsistas de docência complementar; salas culturalmente alocadas para determinados cursos; preferência por turmas com horários em pares; </a:t>
            </a:r>
          </a:p>
        </p:txBody>
      </p:sp>
    </p:spTree>
    <p:extLst>
      <p:ext uri="{BB962C8B-B14F-4D97-AF65-F5344CB8AC3E}">
        <p14:creationId xmlns:p14="http://schemas.microsoft.com/office/powerpoint/2010/main" val="3287926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trancamentos, transferências, reprovações, empregos, falta de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Perguntas: </a:t>
            </a: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opiniões; métricas numéricas; 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6 – (4.1)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78" y="1093996"/>
            <a:ext cx="4204556" cy="555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3690040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000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Exportar como texto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6BCFC88-CE9E-1520-B59E-C0FAA5882B6E}"/>
              </a:ext>
            </a:extLst>
          </p:cNvPr>
          <p:cNvGrpSpPr/>
          <p:nvPr/>
        </p:nvGrpSpPr>
        <p:grpSpPr>
          <a:xfrm>
            <a:off x="3845975" y="1241255"/>
            <a:ext cx="8220165" cy="5409388"/>
            <a:chOff x="3659533" y="629641"/>
            <a:chExt cx="8220165" cy="54093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3407DE3-8936-3128-9290-DF8342964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9534" y="998973"/>
              <a:ext cx="8220164" cy="5040056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7EBE718-B1D1-9BED-20FC-D71718A9DF5E}"/>
                </a:ext>
              </a:extLst>
            </p:cNvPr>
            <p:cNvSpPr txBox="1"/>
            <p:nvPr/>
          </p:nvSpPr>
          <p:spPr>
            <a:xfrm>
              <a:off x="3659533" y="629641"/>
              <a:ext cx="8220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7 – (5.1) Andamento do aluno no Sistema Acadêmico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b="0" i="0" u="none" strike="noStrike" baseline="0" dirty="0"/>
              <a:t>alínea b do inciso 2º do artigo 4º do capítulo 1 da Lei Nº 13.709, de 14 de agosto de 2018 (LGPD)</a:t>
            </a:r>
          </a:p>
          <a:p>
            <a:pPr lvl="2"/>
            <a:r>
              <a:rPr lang="pt-BR" sz="1800" b="1" i="0" u="none" strike="noStrike" baseline="0" dirty="0"/>
              <a:t>Esta lei não se aplica</a:t>
            </a:r>
            <a:r>
              <a:rPr lang="pt-BR" sz="1800" b="0" i="0" u="none" strike="noStrike" baseline="0" dirty="0"/>
              <a:t>  ao tratamento de dados pessoais realizados para fins </a:t>
            </a:r>
            <a:r>
              <a:rPr lang="pt-BR" sz="1800" b="1" i="0" u="none" strike="noStrike" baseline="0" dirty="0"/>
              <a:t>exclusivamente acadêmicos</a:t>
            </a:r>
            <a:r>
              <a:rPr lang="pt-BR" sz="1800" b="0" i="0" u="none" strike="noStrike" baseline="0" dirty="0"/>
              <a:t>; podendo ser realizado para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pessoais;</a:t>
            </a:r>
          </a:p>
          <a:p>
            <a:pPr lvl="2"/>
            <a:r>
              <a:rPr lang="pt-BR" sz="1800" b="0" i="0" u="none" strike="noStrike" baseline="0" dirty="0"/>
              <a:t>O tratamento de dados pessoais sensíveis poderá ocorrer </a:t>
            </a:r>
            <a:r>
              <a:rPr lang="pt-BR" sz="1800" b="1" i="0" u="none" strike="noStrike" baseline="0" dirty="0"/>
              <a:t>sem fornecimento de consentimento do titular</a:t>
            </a:r>
            <a:r>
              <a:rPr lang="pt-BR" sz="1800" b="0" i="0" u="none" strike="noStrike" baseline="0" dirty="0"/>
              <a:t>, na hipótese em que for indispensável para 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 sensíveis</a:t>
            </a:r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800" b="0" i="0" u="none" strike="noStrike" baseline="0" dirty="0"/>
              <a:t>Design de Interação</a:t>
            </a:r>
          </a:p>
          <a:p>
            <a:r>
              <a:rPr lang="pt-BR" dirty="0"/>
              <a:t>Visão prévia do sistema</a:t>
            </a:r>
          </a:p>
          <a:p>
            <a:r>
              <a:rPr lang="pt-BR" sz="1800" b="0" i="0" u="none" strike="noStrike" baseline="0" dirty="0"/>
              <a:t>Idealização de funcionalidades e páginas</a:t>
            </a:r>
          </a:p>
        </p:txBody>
      </p:sp>
    </p:spTree>
    <p:extLst>
      <p:ext uri="{BB962C8B-B14F-4D97-AF65-F5344CB8AC3E}">
        <p14:creationId xmlns:p14="http://schemas.microsoft.com/office/powerpoint/2010/main" val="1116996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E7F77CB-BBB2-132B-1D33-2809A58D42AA}"/>
              </a:ext>
            </a:extLst>
          </p:cNvPr>
          <p:cNvGrpSpPr/>
          <p:nvPr/>
        </p:nvGrpSpPr>
        <p:grpSpPr>
          <a:xfrm>
            <a:off x="2143054" y="866702"/>
            <a:ext cx="7905889" cy="5991298"/>
            <a:chOff x="2143054" y="866702"/>
            <a:chExt cx="7905889" cy="5991298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2A33406B-332C-7F79-9223-54C3F749F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3054" y="1236034"/>
              <a:ext cx="7905889" cy="5621966"/>
            </a:xfrm>
            <a:prstGeom prst="rect">
              <a:avLst/>
            </a:prstGeom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D864C64E-19B0-1BC8-0141-E1D6E9260C95}"/>
                </a:ext>
              </a:extLst>
            </p:cNvPr>
            <p:cNvSpPr txBox="1"/>
            <p:nvPr/>
          </p:nvSpPr>
          <p:spPr>
            <a:xfrm>
              <a:off x="2143054" y="866702"/>
              <a:ext cx="7905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8 – (5.6) Protótipo da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769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1A3A8B8-6D93-F6F6-5476-C235BDD9C73C}"/>
              </a:ext>
            </a:extLst>
          </p:cNvPr>
          <p:cNvGrpSpPr/>
          <p:nvPr/>
        </p:nvGrpSpPr>
        <p:grpSpPr>
          <a:xfrm>
            <a:off x="2143054" y="866702"/>
            <a:ext cx="7905889" cy="5991298"/>
            <a:chOff x="2143054" y="866702"/>
            <a:chExt cx="7905889" cy="5991298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9DE0E7A0-EFF0-51C9-28ED-C988B4949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3054" y="1236034"/>
              <a:ext cx="7905889" cy="5621966"/>
            </a:xfrm>
            <a:prstGeom prst="rect">
              <a:avLst/>
            </a:prstGeom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BC7D455A-C70B-8952-C517-1A7A364AD6A2}"/>
                </a:ext>
              </a:extLst>
            </p:cNvPr>
            <p:cNvSpPr txBox="1"/>
            <p:nvPr/>
          </p:nvSpPr>
          <p:spPr>
            <a:xfrm>
              <a:off x="2143054" y="866702"/>
              <a:ext cx="7905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9 – (5.8) Protótipo da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001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0360834-0493-154C-7D16-DD8D905D3271}"/>
              </a:ext>
            </a:extLst>
          </p:cNvPr>
          <p:cNvGrpSpPr/>
          <p:nvPr/>
        </p:nvGrpSpPr>
        <p:grpSpPr>
          <a:xfrm>
            <a:off x="2143055" y="866702"/>
            <a:ext cx="7905890" cy="5991298"/>
            <a:chOff x="2143055" y="866702"/>
            <a:chExt cx="7905890" cy="5991298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21AABB38-4452-C109-65EA-966324677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3055" y="1236034"/>
              <a:ext cx="7905890" cy="5621966"/>
            </a:xfrm>
            <a:prstGeom prst="rect">
              <a:avLst/>
            </a:prstGeom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58FD8324-7DF1-F0EA-41E5-713BE0EB936F}"/>
                </a:ext>
              </a:extLst>
            </p:cNvPr>
            <p:cNvSpPr txBox="1"/>
            <p:nvPr/>
          </p:nvSpPr>
          <p:spPr>
            <a:xfrm>
              <a:off x="2143055" y="866702"/>
              <a:ext cx="7905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10 – (5.9) Protótipo da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0013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2138739" y="866702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11 – (5.10)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6300069" cy="5217357"/>
          </a:xfrm>
        </p:spPr>
        <p:txBody>
          <a:bodyPr anchor="t">
            <a:normAutofit/>
          </a:bodyPr>
          <a:lstStyle/>
          <a:p>
            <a:r>
              <a:rPr lang="pt-BR" dirty="0"/>
              <a:t>Problema antigo (BARHAM; WESTWOOD, 1978)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(MIRANDA; REY; ROBLES, 2012)</a:t>
            </a:r>
          </a:p>
          <a:p>
            <a:pPr lvl="1"/>
            <a:r>
              <a:rPr lang="pt-BR" dirty="0"/>
              <a:t>Poucos sistemas de suporte à decisão</a:t>
            </a:r>
          </a:p>
          <a:p>
            <a:pPr lvl="1"/>
            <a:r>
              <a:rPr lang="pt-BR" dirty="0"/>
              <a:t>Resistência organizacional</a:t>
            </a:r>
          </a:p>
          <a:p>
            <a:pPr lvl="1"/>
            <a:r>
              <a:rPr lang="pt-BR" dirty="0"/>
              <a:t>Dificuldade de obter a otimalidade</a:t>
            </a:r>
          </a:p>
          <a:p>
            <a:pPr lvl="1"/>
            <a:r>
              <a:rPr lang="pt-BR" dirty="0"/>
              <a:t>Tempo limitado</a:t>
            </a:r>
          </a:p>
          <a:p>
            <a:r>
              <a:rPr lang="pt-BR" dirty="0"/>
              <a:t>Erros humanos (Figura 1)</a:t>
            </a:r>
          </a:p>
          <a:p>
            <a:r>
              <a:rPr lang="pt-BR" dirty="0"/>
              <a:t>UENF</a:t>
            </a:r>
          </a:p>
          <a:p>
            <a:pPr lvl="1"/>
            <a:r>
              <a:rPr lang="pt-BR" dirty="0"/>
              <a:t>Estimativa de demanda</a:t>
            </a:r>
          </a:p>
          <a:p>
            <a:pPr lvl="1"/>
            <a:r>
              <a:rPr lang="pt-BR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366003" y="784308"/>
            <a:ext cx="5748818" cy="4814203"/>
            <a:chOff x="2526507" y="645757"/>
            <a:chExt cx="4981525" cy="417165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26507" y="1197329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26507" y="645757"/>
              <a:ext cx="4981525" cy="56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 – (2.2)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12 – (5.11)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  <a:gs pos="53000">
                  <a:schemeClr val="tx2">
                    <a:lumMod val="50000"/>
                  </a:schemeClr>
                </a:gs>
              </a:gsLst>
              <a:lin ang="5400000" scaled="1"/>
            </a:gra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13 – (5.12)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Banco de dados preliminar: 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2855964" y="3789004"/>
            <a:ext cx="9227008" cy="2992622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14 – (5.13)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  <a:gs pos="53000">
                  <a:schemeClr val="tx2">
                    <a:lumMod val="50000"/>
                  </a:schemeClr>
                </a:gs>
              </a:gsLst>
              <a:lin ang="5400000" scaled="1"/>
            </a:gra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</a:t>
            </a:r>
          </a:p>
          <a:p>
            <a:r>
              <a:rPr lang="pt-BR" dirty="0"/>
              <a:t>Logomarca (Figura 16)</a:t>
            </a:r>
          </a:p>
          <a:p>
            <a:r>
              <a:rPr lang="pt-BR" dirty="0"/>
              <a:t>Novas funções</a:t>
            </a:r>
          </a:p>
          <a:p>
            <a:pPr lvl="1"/>
            <a:r>
              <a:rPr lang="pt-BR" dirty="0"/>
              <a:t>Conflitos</a:t>
            </a:r>
          </a:p>
          <a:p>
            <a:pPr lvl="2"/>
            <a:r>
              <a:rPr lang="pt-BR" dirty="0"/>
              <a:t>Interseção de horários</a:t>
            </a:r>
          </a:p>
          <a:p>
            <a:pPr lvl="2"/>
            <a:r>
              <a:rPr lang="pt-BR" b="1" dirty="0"/>
              <a:t>Salas</a:t>
            </a:r>
            <a:r>
              <a:rPr lang="pt-BR" dirty="0"/>
              <a:t>: alocação simultânea e capacidade</a:t>
            </a:r>
          </a:p>
          <a:p>
            <a:pPr lvl="2"/>
            <a:r>
              <a:rPr lang="pt-BR" b="1" dirty="0"/>
              <a:t>Professores</a:t>
            </a:r>
            <a:r>
              <a:rPr lang="pt-BR" dirty="0"/>
              <a:t>: alocação simultânea</a:t>
            </a:r>
          </a:p>
          <a:p>
            <a:pPr lvl="1"/>
            <a:r>
              <a:rPr lang="pt-BR" dirty="0"/>
              <a:t>Filtragens</a:t>
            </a:r>
          </a:p>
          <a:p>
            <a:pPr lvl="1"/>
            <a:r>
              <a:rPr lang="pt-BR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5825997" y="2168986"/>
            <a:ext cx="4782367" cy="4513878"/>
            <a:chOff x="9156032" y="3812289"/>
            <a:chExt cx="2945965" cy="278057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gradFill flip="none" rotWithShape="1">
              <a:gsLst>
                <a:gs pos="100000">
                  <a:srgbClr val="0E3788">
                    <a:alpha val="67000"/>
                  </a:srgbClr>
                </a:gs>
                <a:gs pos="76000">
                  <a:schemeClr val="tx1">
                    <a:lumMod val="8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156032" y="3812289"/>
              <a:ext cx="2945965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15 – (5.18)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4140045" cy="10800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Permanência dos dados (Figura 16)</a:t>
            </a:r>
          </a:p>
          <a:p>
            <a:pPr lvl="1"/>
            <a:r>
              <a:rPr lang="pt-BR" dirty="0"/>
              <a:t>Migração dos dados (Figura 17)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8103185" y="111290"/>
            <a:ext cx="3956619" cy="4037718"/>
            <a:chOff x="8103185" y="111290"/>
            <a:chExt cx="3956619" cy="4037718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3185" y="757621"/>
              <a:ext cx="3956618" cy="3391387"/>
            </a:xfrm>
            <a:prstGeom prst="rect">
              <a:avLst/>
            </a:prstGeom>
            <a:gradFill flip="none" rotWithShape="1">
              <a:gsLst>
                <a:gs pos="100000">
                  <a:srgbClr val="0E377A"/>
                </a:gs>
                <a:gs pos="0">
                  <a:srgbClr val="1C96A5"/>
                </a:gs>
              </a:gsLst>
              <a:path path="circle">
                <a:fillToRect l="50000" t="50000" r="50000" b="50000"/>
              </a:path>
              <a:tileRect/>
            </a:gra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17 – (5.16)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068996"/>
            <a:ext cx="7957855" cy="3708398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04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16 – (5.15)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Projects: marcos, etiquetas e </a:t>
            </a:r>
            <a:r>
              <a:rPr lang="pt-BR" i="1" dirty="0"/>
              <a:t>insights</a:t>
            </a:r>
          </a:p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r>
              <a:rPr lang="pt-BR" dirty="0"/>
              <a:t>AWS</a:t>
            </a:r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AWS (Figura 18)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b="1" i="1" dirty="0"/>
              <a:t>: </a:t>
            </a:r>
            <a:r>
              <a:rPr lang="pt-BR" dirty="0"/>
              <a:t>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402529"/>
            <a:ext cx="10155677" cy="3150035"/>
            <a:chOff x="1341509" y="3338999"/>
            <a:chExt cx="6810376" cy="2112407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338999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18 – (5.23)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gradFill flip="none" rotWithShape="1">
              <a:gsLst>
                <a:gs pos="93900">
                  <a:srgbClr val="7B7B7B"/>
                </a:gs>
                <a:gs pos="0">
                  <a:schemeClr val="tx2">
                    <a:lumMod val="50000"/>
                  </a:schemeClr>
                </a:gs>
                <a:gs pos="49000">
                  <a:schemeClr val="tx1">
                    <a:lumMod val="85000"/>
                  </a:schemeClr>
                </a:gs>
              </a:gsLst>
              <a:lin ang="5400000" scaled="1"/>
              <a:tileRect/>
            </a:gradFill>
          </p:spPr>
        </p:pic>
      </p:grpSp>
    </p:spTree>
    <p:extLst>
      <p:ext uri="{BB962C8B-B14F-4D97-AF65-F5344CB8AC3E}">
        <p14:creationId xmlns:p14="http://schemas.microsoft.com/office/powerpoint/2010/main" val="2722119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19164" y="872513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19 – (5.24)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>
                <a:alpha val="73000"/>
              </a:srgbClr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Heurística de solução inicial</a:t>
            </a:r>
          </a:p>
          <a:p>
            <a:pPr lvl="1"/>
            <a:r>
              <a:rPr lang="pt-BR" sz="2000" dirty="0"/>
              <a:t>Pontos positivos</a:t>
            </a:r>
          </a:p>
          <a:p>
            <a:pPr lvl="2"/>
            <a:r>
              <a:rPr lang="pt-BR" sz="1800" dirty="0"/>
              <a:t>Recorrência</a:t>
            </a:r>
          </a:p>
          <a:p>
            <a:pPr lvl="2"/>
            <a:r>
              <a:rPr lang="pt-BR" sz="1800" dirty="0"/>
              <a:t>Grade inicial completa</a:t>
            </a:r>
          </a:p>
          <a:p>
            <a:pPr lvl="1"/>
            <a:r>
              <a:rPr lang="pt-BR" sz="2000" dirty="0"/>
              <a:t>Limitações</a:t>
            </a:r>
          </a:p>
          <a:p>
            <a:pPr lvl="2"/>
            <a:r>
              <a:rPr lang="pt-BR" sz="1800" dirty="0"/>
              <a:t>Conflitos</a:t>
            </a:r>
          </a:p>
          <a:p>
            <a:pPr lvl="2"/>
            <a:r>
              <a:rPr lang="pt-BR" sz="18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385981" y="1178975"/>
            <a:ext cx="7757554" cy="5580960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20 – (Código 5.3)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E0671A-D5E4-BDA5-0B2A-90B19D6F04D1}"/>
              </a:ext>
            </a:extLst>
          </p:cNvPr>
          <p:cNvSpPr txBox="1"/>
          <p:nvPr/>
        </p:nvSpPr>
        <p:spPr>
          <a:xfrm>
            <a:off x="4038834" y="899644"/>
            <a:ext cx="781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21 – (5.26) Paleta de cores do sistema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5" y="1223022"/>
            <a:ext cx="12044509" cy="2104373"/>
            <a:chOff x="65933" y="2429660"/>
            <a:chExt cx="12044509" cy="210437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3" y="2798992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22 – (5.27)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Softwares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software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1223022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23 – (5.28)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550059" y="1223022"/>
            <a:ext cx="7091882" cy="5536014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24 – (5.29)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1223022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25 – (5.30)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06300AA-DC13-2701-81DA-5B76DC3D6E08}"/>
              </a:ext>
            </a:extLst>
          </p:cNvPr>
          <p:cNvGrpSpPr/>
          <p:nvPr/>
        </p:nvGrpSpPr>
        <p:grpSpPr>
          <a:xfrm>
            <a:off x="49950" y="1223022"/>
            <a:ext cx="12092100" cy="3304217"/>
            <a:chOff x="33967" y="1559631"/>
            <a:chExt cx="12092100" cy="330421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98"/>
            <a:stretch/>
          </p:blipFill>
          <p:spPr bwMode="auto">
            <a:xfrm>
              <a:off x="33967" y="1928963"/>
              <a:ext cx="12092100" cy="2934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65933" y="1559631"/>
              <a:ext cx="1206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26 – (5.31 e 5.32)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B8B60E9-9BF1-FCE5-8FDB-ADCBE1DDF0E2}"/>
              </a:ext>
            </a:extLst>
          </p:cNvPr>
          <p:cNvGrpSpPr/>
          <p:nvPr/>
        </p:nvGrpSpPr>
        <p:grpSpPr>
          <a:xfrm>
            <a:off x="200932" y="1223022"/>
            <a:ext cx="11790135" cy="3317171"/>
            <a:chOff x="200932" y="1592226"/>
            <a:chExt cx="11790135" cy="331717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02" r="7594" b="-1"/>
            <a:stretch/>
          </p:blipFill>
          <p:spPr bwMode="auto">
            <a:xfrm>
              <a:off x="200932" y="1961558"/>
              <a:ext cx="11790135" cy="2947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200933" y="1592226"/>
              <a:ext cx="1179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27 – (5.31 e 5.32)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3389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Resolução manual</a:t>
            </a:r>
          </a:p>
          <a:p>
            <a:r>
              <a:rPr lang="pt-BR" dirty="0"/>
              <a:t>Análise dos alertas flutuantes e cores</a:t>
            </a:r>
          </a:p>
          <a:p>
            <a:r>
              <a:rPr lang="pt-BR" dirty="0"/>
              <a:t>Sequência para resolução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4A57323-53D7-1029-35C4-57364933BBA3}"/>
              </a:ext>
            </a:extLst>
          </p:cNvPr>
          <p:cNvGrpSpPr/>
          <p:nvPr/>
        </p:nvGrpSpPr>
        <p:grpSpPr>
          <a:xfrm>
            <a:off x="245934" y="2528990"/>
            <a:ext cx="11790131" cy="4107820"/>
            <a:chOff x="2994855" y="2428724"/>
            <a:chExt cx="11790131" cy="410782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4535369-411C-F1E2-A79B-71F005DA5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4855" y="2798056"/>
              <a:ext cx="11790131" cy="3738488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D2508F6-A89A-FB6E-C150-F9BA08E54C3B}"/>
                </a:ext>
              </a:extLst>
            </p:cNvPr>
            <p:cNvSpPr txBox="1"/>
            <p:nvPr/>
          </p:nvSpPr>
          <p:spPr>
            <a:xfrm>
              <a:off x="2994855" y="2428724"/>
              <a:ext cx="11790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28 – (Código 5.4) </a:t>
              </a:r>
              <a:r>
                <a:rPr lang="pt-BR" dirty="0" err="1"/>
                <a:t>Pseudo-algoritmo</a:t>
              </a:r>
              <a:r>
                <a:rPr lang="pt-BR" dirty="0"/>
                <a:t> para a resolução de conflitos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Entrada dos dados</a:t>
            </a:r>
          </a:p>
          <a:p>
            <a:pPr lvl="1"/>
            <a:r>
              <a:rPr lang="pt-BR" dirty="0"/>
              <a:t>UENF</a:t>
            </a:r>
          </a:p>
          <a:p>
            <a:pPr lvl="2"/>
            <a:r>
              <a:rPr lang="pt-BR" dirty="0"/>
              <a:t>Site: professores</a:t>
            </a:r>
          </a:p>
          <a:p>
            <a:pPr lvl="2"/>
            <a:r>
              <a:rPr lang="pt-BR" dirty="0"/>
              <a:t>Sistema Acadêmico: disciplinas</a:t>
            </a:r>
          </a:p>
          <a:p>
            <a:pPr lvl="2"/>
            <a:r>
              <a:rPr lang="pt-BR" dirty="0"/>
              <a:t>Banco de dados</a:t>
            </a:r>
          </a:p>
          <a:p>
            <a:pPr lvl="1"/>
            <a:r>
              <a:rPr lang="pt-BR" dirty="0"/>
              <a:t>Grades horárias</a:t>
            </a:r>
          </a:p>
          <a:p>
            <a:pPr lvl="2"/>
            <a:r>
              <a:rPr lang="pt-BR" dirty="0"/>
              <a:t>CCT</a:t>
            </a:r>
          </a:p>
          <a:p>
            <a:pPr lvl="2"/>
            <a:r>
              <a:rPr lang="pt-BR" dirty="0"/>
              <a:t>CC</a:t>
            </a:r>
          </a:p>
          <a:p>
            <a:pPr lvl="1"/>
            <a:r>
              <a:rPr lang="pt-BR" dirty="0"/>
              <a:t>Processamento</a:t>
            </a:r>
          </a:p>
          <a:p>
            <a:pPr lvl="2"/>
            <a:r>
              <a:rPr lang="pt-BR" dirty="0"/>
              <a:t>Tabula: tabelas em imagem</a:t>
            </a:r>
          </a:p>
          <a:p>
            <a:pPr lvl="2"/>
            <a:r>
              <a:rPr lang="pt-BR" dirty="0"/>
              <a:t>Python: tabelas Excel</a:t>
            </a:r>
          </a:p>
          <a:p>
            <a:pPr lvl="1"/>
            <a:r>
              <a:rPr lang="pt-BR" dirty="0"/>
              <a:t>Inserção no banco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4602085" y="682751"/>
            <a:ext cx="7221307" cy="570182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gradFill>
              <a:gsLst>
                <a:gs pos="100000">
                  <a:srgbClr val="0E3788">
                    <a:alpha val="67000"/>
                  </a:srgbClr>
                </a:gs>
                <a:gs pos="0">
                  <a:srgbClr val="1A9EA3">
                    <a:alpha val="67000"/>
                  </a:srgbClr>
                </a:gs>
              </a:gsLst>
              <a:lin ang="5400000" scaled="1"/>
            </a:gra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29 – (5.33)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Banco de dados</a:t>
            </a:r>
          </a:p>
          <a:p>
            <a:pPr lvl="2"/>
            <a:r>
              <a:rPr lang="pt-BR" dirty="0"/>
              <a:t>centros, laboratórios, alunos, vigência de disciplinas</a:t>
            </a:r>
          </a:p>
          <a:p>
            <a:pPr lvl="1"/>
            <a:r>
              <a:rPr lang="pt-BR" dirty="0"/>
              <a:t>As descartadas não foram completamente excluídas</a:t>
            </a:r>
          </a:p>
          <a:p>
            <a:pPr lvl="1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DDE22F9-FB6E-18D1-E400-EDEE572E7A16}"/>
              </a:ext>
            </a:extLst>
          </p:cNvPr>
          <p:cNvGrpSpPr/>
          <p:nvPr/>
        </p:nvGrpSpPr>
        <p:grpSpPr>
          <a:xfrm>
            <a:off x="6186001" y="1836626"/>
            <a:ext cx="6002291" cy="5053755"/>
            <a:chOff x="6186001" y="1836626"/>
            <a:chExt cx="6002291" cy="505375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6E4964F-F31B-22B7-A230-FA9697200405}"/>
                </a:ext>
              </a:extLst>
            </p:cNvPr>
            <p:cNvSpPr txBox="1"/>
            <p:nvPr/>
          </p:nvSpPr>
          <p:spPr>
            <a:xfrm>
              <a:off x="6365844" y="1836626"/>
              <a:ext cx="5642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30 – (5.34) Diagrama entidade relacionamento final</a:t>
              </a: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5E3B4A02-C0E5-2D62-8D4C-8A32DEC3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001" y="2205958"/>
              <a:ext cx="6002291" cy="4684423"/>
            </a:xfrm>
            <a:prstGeom prst="rect">
              <a:avLst/>
            </a:prstGeom>
            <a:solidFill>
              <a:srgbClr val="1A93A6">
                <a:alpha val="84000"/>
              </a:srgbClr>
            </a:solidFill>
          </p:spPr>
        </p:pic>
      </p:grp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Experimentos 6.0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86ABE7-82F9-82AD-20E1-04E07140A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3458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7F771F-C7F3-0CE5-2C7E-70844D5C78CA}"/>
              </a:ext>
            </a:extLst>
          </p:cNvPr>
          <p:cNvGrpSpPr/>
          <p:nvPr/>
        </p:nvGrpSpPr>
        <p:grpSpPr>
          <a:xfrm>
            <a:off x="2147990" y="682751"/>
            <a:ext cx="7896019" cy="6114311"/>
            <a:chOff x="2147990" y="743688"/>
            <a:chExt cx="7896019" cy="611431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6B6A15A-27F3-EEBF-33F3-12A1FF08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990" y="1113020"/>
              <a:ext cx="7896019" cy="57449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6F2ABFC-6A71-B636-E330-365AEE6E5998}"/>
                </a:ext>
              </a:extLst>
            </p:cNvPr>
            <p:cNvSpPr txBox="1"/>
            <p:nvPr/>
          </p:nvSpPr>
          <p:spPr>
            <a:xfrm>
              <a:off x="3980976" y="743688"/>
              <a:ext cx="423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32 – (6.1) Página inicial do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000" dirty="0"/>
              <a:t>Gerais</a:t>
            </a:r>
          </a:p>
          <a:p>
            <a:pPr lvl="1"/>
            <a:r>
              <a:rPr lang="pt-BR" sz="2000" dirty="0"/>
              <a:t>Aumentar eficiência, eficácia e efetividade do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000" dirty="0"/>
              <a:t>Específicos</a:t>
            </a:r>
          </a:p>
          <a:p>
            <a:pPr lvl="1"/>
            <a:r>
              <a:rPr lang="pt-BR" sz="2000" dirty="0"/>
              <a:t>Entender a parte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os requisitos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320620" y="683166"/>
            <a:ext cx="11550759" cy="2080997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33 – (6.2)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34 – (6.3)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35 – (6.4)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36 – (6.5)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37 – (6.6)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38 – (6.7)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39 – (6.9)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40 – (6.8)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D54BFCE-10B2-5D36-4C6E-D9F5BDC15BE6}"/>
              </a:ext>
            </a:extLst>
          </p:cNvPr>
          <p:cNvGrpSpPr/>
          <p:nvPr/>
        </p:nvGrpSpPr>
        <p:grpSpPr>
          <a:xfrm>
            <a:off x="3309991" y="682751"/>
            <a:ext cx="5572017" cy="6090324"/>
            <a:chOff x="6636006" y="694880"/>
            <a:chExt cx="5572017" cy="609032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9A80BDF-E44D-13B4-F26E-3B3DD650F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006" y="1076342"/>
              <a:ext cx="5486039" cy="570886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99D561D-F396-A959-9880-EF4A7F4E3940}"/>
                </a:ext>
              </a:extLst>
            </p:cNvPr>
            <p:cNvSpPr txBox="1"/>
            <p:nvPr/>
          </p:nvSpPr>
          <p:spPr>
            <a:xfrm>
              <a:off x="6652029" y="694880"/>
              <a:ext cx="555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41 – (6.10) Página de alunos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r>
              <a:rPr lang="pt-BR" dirty="0"/>
              <a:t>Alteração de horários posterior à matrícula dos alunos 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2"/>
            <a:r>
              <a:rPr lang="pt-BR" dirty="0"/>
              <a:t>Limitado pelo prazo de criação de turmas</a:t>
            </a:r>
          </a:p>
          <a:p>
            <a:r>
              <a:rPr lang="pt-BR" dirty="0"/>
              <a:t>Proposta de mudança na gestão de horários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8C5EFE-AA9E-8D23-FF10-AE4D3221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000" y="2228637"/>
            <a:ext cx="5465993" cy="45879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DD766D6-C4A9-81A1-B3D0-EDEE0E6B912D}"/>
              </a:ext>
            </a:extLst>
          </p:cNvPr>
          <p:cNvSpPr txBox="1"/>
          <p:nvPr/>
        </p:nvSpPr>
        <p:spPr>
          <a:xfrm>
            <a:off x="5735996" y="1908916"/>
            <a:ext cx="645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31 – (Tabela 6.4) Calendário Acadêmico de 2023 - Alterado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6563513" cy="2340411"/>
          </a:xfrm>
        </p:spPr>
        <p:txBody>
          <a:bodyPr anchor="t">
            <a:normAutofit/>
          </a:bodyPr>
          <a:lstStyle/>
          <a:p>
            <a:r>
              <a:rPr lang="pt-BR" sz="2800" dirty="0"/>
              <a:t>Problema existente</a:t>
            </a:r>
          </a:p>
          <a:p>
            <a:r>
              <a:rPr lang="pt-BR" sz="2800" dirty="0"/>
              <a:t>Sucessos prévios de artigos anteriores</a:t>
            </a:r>
          </a:p>
          <a:p>
            <a:r>
              <a:rPr lang="pt-BR" sz="2800" dirty="0"/>
              <a:t>Necessidade de soluções específicas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26340D-3F0A-D96B-2984-45271F7C90C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1.4: Justificativas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Área de pesquisa vasta, antiga e sem resolução definitiva</a:t>
            </a:r>
          </a:p>
          <a:p>
            <a:r>
              <a:rPr lang="pt-BR" dirty="0"/>
              <a:t>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Modelo do problema na UENF</a:t>
            </a:r>
          </a:p>
          <a:p>
            <a:r>
              <a:rPr lang="pt-BR" dirty="0"/>
              <a:t>Desenvolvimento de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Criação de grade horária inicial ao curso de Ciência da Computação</a:t>
            </a:r>
          </a:p>
          <a:p>
            <a:pPr lvl="1"/>
            <a:r>
              <a:rPr lang="pt-BR" dirty="0"/>
              <a:t>Análise de conflitos nas turmas cadastradas</a:t>
            </a:r>
          </a:p>
          <a:p>
            <a:pPr lvl="1"/>
            <a:r>
              <a:rPr lang="pt-BR" dirty="0"/>
              <a:t>Análise histórica dos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pPr lvl="1"/>
            <a:r>
              <a:rPr lang="pt-BR" dirty="0"/>
              <a:t>Interface</a:t>
            </a:r>
          </a:p>
          <a:p>
            <a:r>
              <a:rPr lang="pt-BR" dirty="0"/>
              <a:t>Aprimorar o modelo atual utilizado</a:t>
            </a:r>
          </a:p>
          <a:p>
            <a:r>
              <a:rPr lang="pt-BR" dirty="0"/>
              <a:t>Analisar melhorias gerais ao sistema atual</a:t>
            </a:r>
          </a:p>
          <a:p>
            <a:r>
              <a:rPr lang="pt-BR" dirty="0"/>
              <a:t>Esperança por aplicações futuras</a:t>
            </a:r>
          </a:p>
          <a:p>
            <a:r>
              <a:rPr lang="pt-BR" dirty="0"/>
              <a:t>Conseguir ajudar as pessoas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1.6: Organização</a:t>
            </a:r>
          </a:p>
        </p:txBody>
      </p:sp>
    </p:spTree>
    <p:extLst>
      <p:ext uri="{BB962C8B-B14F-4D97-AF65-F5344CB8AC3E}">
        <p14:creationId xmlns:p14="http://schemas.microsoft.com/office/powerpoint/2010/main" val="39525068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3561</TotalTime>
  <Words>5410</Words>
  <Application>Microsoft Office PowerPoint</Application>
  <PresentationFormat>Widescreen</PresentationFormat>
  <Paragraphs>472</Paragraphs>
  <Slides>76</Slides>
  <Notes>1</Notes>
  <HiddenSlides>4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4.1: a uenf</vt:lpstr>
      <vt:lpstr>Estrutura da Instituição 4.1: a uenf</vt:lpstr>
      <vt:lpstr>Estrutura da Instituição 4.1: a uenf</vt:lpstr>
      <vt:lpstr>Estrutura da Instituição 4.2: Entrevistas</vt:lpstr>
      <vt:lpstr>Estrutura da Instituição 4.2: Entrevistas</vt:lpstr>
      <vt:lpstr>Estrutura da Instituição</vt:lpstr>
      <vt:lpstr>Estrutura da Instituição</vt:lpstr>
      <vt:lpstr>Estrutura da Instituição</vt:lpstr>
      <vt:lpstr>Desenvolvimento 5.1 Projetos anteriores</vt:lpstr>
      <vt:lpstr>Desenvolvimento 5.2 Acesso aos dados acadêmicos</vt:lpstr>
      <vt:lpstr>Desenvolvimento 5.3 prototipagem</vt:lpstr>
      <vt:lpstr>Desenvolvimento 5.3 prototipagem</vt:lpstr>
      <vt:lpstr>Desenvolvimento 5.3 prototipagem</vt:lpstr>
      <vt:lpstr>Desenvolvimento 5.3 prototipagem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Desenvolvimento 5.8 Próximos Desenvolvimentos</vt:lpstr>
      <vt:lpstr>Experimentos 6.0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273</cp:revision>
  <dcterms:created xsi:type="dcterms:W3CDTF">2023-05-30T00:17:32Z</dcterms:created>
  <dcterms:modified xsi:type="dcterms:W3CDTF">2024-06-28T00:59:10Z</dcterms:modified>
</cp:coreProperties>
</file>